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947B"/>
    <a:srgbClr val="9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FEF04-2ABF-48A8-9994-404C761BC02E}" type="datetimeFigureOut">
              <a:rPr lang="ro-RO" smtClean="0"/>
              <a:t>18.09.2024</a:t>
            </a:fld>
            <a:endParaRPr lang="ro-R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o-R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4034A-57AB-4E9C-B56E-793783568768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2558497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273354"/>
            <a:ext cx="10961783" cy="4822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1122151" y="1273354"/>
            <a:ext cx="1073429" cy="4822646"/>
          </a:xfrm>
          <a:prstGeom prst="rect">
            <a:avLst/>
          </a:prstGeom>
          <a:solidFill>
            <a:srgbClr val="9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ro-RO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7" y="1298448"/>
            <a:ext cx="9499191" cy="2130552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F01722C6-9DB4-484F-872F-EB8BD973B511}"/>
              </a:ext>
            </a:extLst>
          </p:cNvPr>
          <p:cNvSpPr txBox="1">
            <a:spLocks/>
          </p:cNvSpPr>
          <p:nvPr userDrawn="1"/>
        </p:nvSpPr>
        <p:spPr>
          <a:xfrm>
            <a:off x="594911" y="6340457"/>
            <a:ext cx="11692188" cy="517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The 9</a:t>
            </a:r>
            <a:r>
              <a:rPr lang="en-US" b="1" baseline="30000" dirty="0"/>
              <a:t>th</a:t>
            </a:r>
            <a:r>
              <a:rPr lang="en-US" b="1" dirty="0"/>
              <a:t> edition of the International Conference on Advancements of Medicine and Health Care through Technology – </a:t>
            </a:r>
            <a:r>
              <a:rPr lang="en-US" b="1" dirty="0" err="1"/>
              <a:t>MediTech</a:t>
            </a:r>
            <a:r>
              <a:rPr lang="en-US" b="1" dirty="0"/>
              <a:t> 2024</a:t>
            </a:r>
          </a:p>
          <a:p>
            <a:pPr algn="ctr"/>
            <a:r>
              <a:rPr lang="en-US" b="1" dirty="0"/>
              <a:t>September 30 – October 2, 2024, CLUJ-NAPOCA, ROMANIA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EF29DC-7937-9AB7-9E89-4852460F3F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43665" y="164825"/>
            <a:ext cx="877543" cy="1026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095" y="451262"/>
            <a:ext cx="9386199" cy="913809"/>
          </a:xfrm>
        </p:spPr>
        <p:txBody>
          <a:bodyPr/>
          <a:lstStyle>
            <a:lvl1pPr>
              <a:defRPr b="1">
                <a:solidFill>
                  <a:srgbClr val="44947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1007" y="1498294"/>
            <a:ext cx="10275413" cy="4581872"/>
          </a:xfrm>
        </p:spPr>
        <p:txBody>
          <a:bodyPr/>
          <a:lstStyle>
            <a:lvl1pP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</a:defRPr>
            </a:lvl1pPr>
            <a:lvl2pP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</a:defRPr>
            </a:lvl2pPr>
            <a:lvl3pP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</a:defRPr>
            </a:lvl3pPr>
            <a:lvl4pP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</a:defRPr>
            </a:lvl4pPr>
            <a:lvl5pPr>
              <a:buFont typeface="Wingdings" panose="05000000000000000000" pitchFamily="2" charset="2"/>
              <a:buChar char="§"/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3B31D4A-785E-4853-88ED-9091A61259BF}"/>
              </a:ext>
            </a:extLst>
          </p:cNvPr>
          <p:cNvSpPr txBox="1">
            <a:spLocks/>
          </p:cNvSpPr>
          <p:nvPr userDrawn="1"/>
        </p:nvSpPr>
        <p:spPr>
          <a:xfrm>
            <a:off x="594911" y="6340457"/>
            <a:ext cx="11692188" cy="5175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1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/>
              <a:t>The 9</a:t>
            </a:r>
            <a:r>
              <a:rPr lang="en-US" b="1" baseline="30000" dirty="0"/>
              <a:t>th</a:t>
            </a:r>
            <a:r>
              <a:rPr lang="en-US" b="1" dirty="0"/>
              <a:t> edition of the International Conference on Advancements of Medicine and Health Care through Technology – </a:t>
            </a:r>
            <a:r>
              <a:rPr lang="en-US" b="1" dirty="0" err="1"/>
              <a:t>MediTech</a:t>
            </a:r>
            <a:r>
              <a:rPr lang="en-US" b="1" dirty="0"/>
              <a:t> 2024</a:t>
            </a:r>
          </a:p>
          <a:p>
            <a:pPr algn="ctr"/>
            <a:r>
              <a:rPr lang="en-US" b="1" dirty="0"/>
              <a:t>September 30 – October 2, 2024, CLUJ-NAPOCA, ROMANIA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EA9D2DF-77B8-40B7-821F-212A556FEB2E}"/>
              </a:ext>
            </a:extLst>
          </p:cNvPr>
          <p:cNvSpPr/>
          <p:nvPr userDrawn="1"/>
        </p:nvSpPr>
        <p:spPr>
          <a:xfrm>
            <a:off x="1" y="1498294"/>
            <a:ext cx="1189821" cy="45916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88B3CEF-29FB-45DA-A1A3-1BB422B4777B}"/>
              </a:ext>
            </a:extLst>
          </p:cNvPr>
          <p:cNvSpPr/>
          <p:nvPr userDrawn="1"/>
        </p:nvSpPr>
        <p:spPr>
          <a:xfrm>
            <a:off x="11815864" y="0"/>
            <a:ext cx="384048" cy="6858000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04D1C2-05DC-02AC-39D0-F3B3D0F95E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2279" y="342149"/>
            <a:ext cx="877543" cy="1026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9095" y="654068"/>
            <a:ext cx="10289753" cy="7110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1007" y="1498294"/>
            <a:ext cx="10275413" cy="44864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1EECD-9904-4FF3-911F-E9C067267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7" y="1471722"/>
            <a:ext cx="9196869" cy="1661772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chemeClr val="bg1"/>
                </a:solidFill>
              </a:rPr>
              <a:t>Title</a:t>
            </a:r>
            <a:endParaRPr lang="ro-RO" sz="5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0685A-05A6-482B-86EB-D0263E3695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3742750"/>
            <a:ext cx="9196868" cy="1841896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A. Author, B. Author, …</a:t>
            </a:r>
          </a:p>
          <a:p>
            <a:pPr algn="ctr"/>
            <a:r>
              <a:rPr lang="en-GB" dirty="0"/>
              <a:t>Affiliation</a:t>
            </a:r>
          </a:p>
          <a:p>
            <a:pPr algn="ctr"/>
            <a:r>
              <a:rPr lang="en-GB" dirty="0"/>
              <a:t>Country</a:t>
            </a:r>
          </a:p>
          <a:p>
            <a:pPr algn="ctr"/>
            <a:r>
              <a:rPr lang="en-GB" dirty="0"/>
              <a:t>email</a:t>
            </a:r>
          </a:p>
          <a:p>
            <a:pPr algn="ctr"/>
            <a:endParaRPr lang="ro-RO" dirty="0"/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4D726CE6-2CFE-4485-9C4B-A2A08C6198C7}"/>
              </a:ext>
            </a:extLst>
          </p:cNvPr>
          <p:cNvSpPr txBox="1"/>
          <p:nvPr/>
        </p:nvSpPr>
        <p:spPr>
          <a:xfrm>
            <a:off x="4900119" y="493134"/>
            <a:ext cx="2145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B050"/>
                </a:solidFill>
              </a:rPr>
              <a:t>Paper ID </a:t>
            </a: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number</a:t>
            </a:r>
            <a:r>
              <a:rPr lang="en-GB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9" name="CasellaDiTesto 6">
            <a:extLst>
              <a:ext uri="{FF2B5EF4-FFF2-40B4-BE49-F238E27FC236}">
                <a16:creationId xmlns:a16="http://schemas.microsoft.com/office/drawing/2014/main" id="{50472861-0C46-4EAB-BF85-B2448C4105BF}"/>
              </a:ext>
            </a:extLst>
          </p:cNvPr>
          <p:cNvSpPr txBox="1"/>
          <p:nvPr/>
        </p:nvSpPr>
        <p:spPr>
          <a:xfrm>
            <a:off x="10266717" y="405327"/>
            <a:ext cx="8556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(your logo)</a:t>
            </a:r>
          </a:p>
        </p:txBody>
      </p:sp>
    </p:spTree>
    <p:extLst>
      <p:ext uri="{BB962C8B-B14F-4D97-AF65-F5344CB8AC3E}">
        <p14:creationId xmlns:p14="http://schemas.microsoft.com/office/powerpoint/2010/main" val="1585427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0DC71-5E92-4613-9FFB-278FD0DB0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44947B"/>
                </a:solidFill>
              </a:rPr>
              <a:t>Introduction</a:t>
            </a:r>
            <a:endParaRPr lang="ro-RO" dirty="0">
              <a:solidFill>
                <a:srgbClr val="44947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B7443-0F25-4FDF-9B44-B499AE3BF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007" y="1498293"/>
            <a:ext cx="10275413" cy="4605623"/>
          </a:xfrm>
        </p:spPr>
        <p:txBody>
          <a:bodyPr>
            <a:normAutofit/>
          </a:bodyPr>
          <a:lstStyle/>
          <a:p>
            <a:pPr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tx1"/>
                </a:solidFill>
                <a:cs typeface="Cambria"/>
              </a:rPr>
              <a:t>General con</a:t>
            </a:r>
            <a:r>
              <a:rPr lang="en-GB" altLang="pt-PT" sz="1800" dirty="0">
                <a:solidFill>
                  <a:schemeClr val="tx1"/>
                </a:solidFill>
                <a:cs typeface="Cambria"/>
              </a:rPr>
              <a:t>text</a:t>
            </a:r>
          </a:p>
          <a:p>
            <a:pPr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tx1"/>
                </a:solidFill>
                <a:cs typeface="Cambria"/>
              </a:rPr>
              <a:t>No</a:t>
            </a:r>
            <a:r>
              <a:rPr lang="en-GB" altLang="pt-PT" sz="1800" dirty="0">
                <a:solidFill>
                  <a:schemeClr val="tx1"/>
                </a:solidFill>
                <a:cs typeface="Cambria"/>
              </a:rPr>
              <a:t>tes on the </a:t>
            </a:r>
            <a:r>
              <a:rPr lang="en-GB" sz="1800" dirty="0">
                <a:solidFill>
                  <a:schemeClr val="tx1"/>
                </a:solidFill>
                <a:cs typeface="Cambria"/>
              </a:rPr>
              <a:t>s</a:t>
            </a:r>
            <a:r>
              <a:rPr lang="en-GB" altLang="pt-PT" sz="1800" dirty="0">
                <a:solidFill>
                  <a:schemeClr val="tx1"/>
                </a:solidFill>
                <a:cs typeface="Cambria"/>
              </a:rPr>
              <a:t>tate of the art</a:t>
            </a:r>
          </a:p>
          <a:p>
            <a:pPr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altLang="pt-PT" sz="1800" dirty="0">
                <a:solidFill>
                  <a:schemeClr val="tx1"/>
                </a:solidFill>
                <a:cs typeface="Cambria"/>
              </a:rPr>
              <a:t>This template is indicative of how to organise the presentation, it can be adapted to the specific needs</a:t>
            </a:r>
          </a:p>
          <a:p>
            <a:pPr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altLang="pt-PT" sz="1800" b="1" dirty="0">
                <a:solidFill>
                  <a:schemeClr val="tx1"/>
                </a:solidFill>
                <a:cs typeface="Cambria"/>
              </a:rPr>
              <a:t>Max 13 minutes </a:t>
            </a:r>
            <a:r>
              <a:rPr lang="en-GB" altLang="pt-PT" sz="1800" dirty="0">
                <a:solidFill>
                  <a:schemeClr val="tx1"/>
                </a:solidFill>
                <a:cs typeface="Cambria"/>
              </a:rPr>
              <a:t>of recorded PowerPoint presentation file</a:t>
            </a:r>
          </a:p>
          <a:p>
            <a:pPr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altLang="pt-PT" sz="1800" dirty="0">
                <a:solidFill>
                  <a:schemeClr val="tx1"/>
                </a:solidFill>
                <a:cs typeface="Cambria"/>
              </a:rPr>
              <a:t>Suggested 10 slides, </a:t>
            </a:r>
            <a:r>
              <a:rPr lang="en-GB" altLang="pt-PT" sz="1800" b="1" dirty="0">
                <a:solidFill>
                  <a:schemeClr val="tx1"/>
                </a:solidFill>
                <a:cs typeface="Cambria"/>
              </a:rPr>
              <a:t>max 15 slides</a:t>
            </a: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3DAF999E-2ED2-440B-AC71-128CFFDDA4F5}"/>
              </a:ext>
            </a:extLst>
          </p:cNvPr>
          <p:cNvSpPr txBox="1"/>
          <p:nvPr/>
        </p:nvSpPr>
        <p:spPr>
          <a:xfrm>
            <a:off x="0" y="6198255"/>
            <a:ext cx="105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4947B"/>
                </a:solidFill>
              </a:rPr>
              <a:t>Paper ID </a:t>
            </a:r>
          </a:p>
          <a:p>
            <a:pPr algn="ctr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number</a:t>
            </a:r>
            <a:r>
              <a:rPr lang="en-GB" sz="1400" b="1" dirty="0">
                <a:solidFill>
                  <a:srgbClr val="00009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9326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F3C1D-85AF-41BA-968C-C61598521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tx1"/>
                </a:solidFill>
                <a:cs typeface="Cambria"/>
              </a:rPr>
              <a:t>Research gap(s)</a:t>
            </a:r>
          </a:p>
          <a:p>
            <a:pPr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chemeClr val="tx1"/>
                </a:solidFill>
                <a:cs typeface="Cambria"/>
              </a:rPr>
              <a:t>Main unsolved issues</a:t>
            </a:r>
          </a:p>
          <a:p>
            <a:pPr>
              <a:buFont typeface="Wingdings" panose="05000000000000000000" pitchFamily="2" charset="2"/>
              <a:buChar char="§"/>
            </a:pPr>
            <a:endParaRPr lang="ro-RO" sz="1800" dirty="0">
              <a:solidFill>
                <a:schemeClr val="tx1"/>
              </a:solidFill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58705F44-0306-4036-B125-9390DDE6AA03}"/>
              </a:ext>
            </a:extLst>
          </p:cNvPr>
          <p:cNvSpPr txBox="1"/>
          <p:nvPr/>
        </p:nvSpPr>
        <p:spPr>
          <a:xfrm>
            <a:off x="0" y="6198255"/>
            <a:ext cx="105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</a:rPr>
              <a:t>Paper ID </a:t>
            </a:r>
          </a:p>
          <a:p>
            <a:pPr algn="ctr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number</a:t>
            </a:r>
            <a:r>
              <a:rPr lang="en-GB" sz="1400" b="1" dirty="0">
                <a:solidFill>
                  <a:srgbClr val="000090"/>
                </a:solidFill>
              </a:rPr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FB4C21A-8D88-4F1B-AE74-E1574A1D0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9095" y="654068"/>
            <a:ext cx="10289753" cy="711003"/>
          </a:xfrm>
        </p:spPr>
        <p:txBody>
          <a:bodyPr/>
          <a:lstStyle/>
          <a:p>
            <a:r>
              <a:rPr lang="en-GB" sz="3600" b="1" dirty="0">
                <a:solidFill>
                  <a:srgbClr val="44947B"/>
                </a:solidFill>
              </a:rPr>
              <a:t>Motivation</a:t>
            </a:r>
            <a:endParaRPr lang="ro-RO" dirty="0">
              <a:solidFill>
                <a:srgbClr val="4494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3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09FDA-7E10-4768-96C3-FBAE5D766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44947B"/>
                </a:solidFill>
              </a:rPr>
              <a:t>New Contributions</a:t>
            </a:r>
            <a:endParaRPr lang="ro-RO" dirty="0">
              <a:solidFill>
                <a:srgbClr val="44947B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8CBC9-9AE6-49AA-B32F-B7D50A35E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altLang="pt-PT" sz="1800" dirty="0">
                <a:solidFill>
                  <a:schemeClr val="tx1"/>
                </a:solidFill>
                <a:cs typeface="Cambria"/>
              </a:rPr>
              <a:t>Proposed advances to the state of the art </a:t>
            </a:r>
          </a:p>
          <a:p>
            <a:pPr lvl="1" algn="just">
              <a:buClr>
                <a:srgbClr val="00B050"/>
              </a:buClr>
              <a:buFont typeface="Wingdings" panose="05000000000000000000" pitchFamily="2" charset="2"/>
              <a:buChar char="§"/>
            </a:pPr>
            <a:r>
              <a:rPr lang="en-GB" altLang="pt-PT" dirty="0">
                <a:solidFill>
                  <a:schemeClr val="tx1"/>
                </a:solidFill>
                <a:cs typeface="Cambria"/>
              </a:rPr>
              <a:t>(to be specified explicitly, point-by-point) </a:t>
            </a:r>
            <a:endParaRPr lang="en-GB" dirty="0">
              <a:solidFill>
                <a:schemeClr val="tx1"/>
              </a:solidFill>
              <a:cs typeface="Cambria"/>
            </a:endParaRPr>
          </a:p>
          <a:p>
            <a:pPr>
              <a:buFont typeface="Wingdings" panose="05000000000000000000" pitchFamily="2" charset="2"/>
              <a:buChar char="§"/>
            </a:pPr>
            <a:endParaRPr lang="ro-RO" sz="1800" dirty="0">
              <a:solidFill>
                <a:schemeClr val="tx1"/>
              </a:solidFill>
            </a:endParaRPr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0C756663-F0A7-4556-A262-84EAD1736921}"/>
              </a:ext>
            </a:extLst>
          </p:cNvPr>
          <p:cNvSpPr txBox="1"/>
          <p:nvPr/>
        </p:nvSpPr>
        <p:spPr>
          <a:xfrm>
            <a:off x="0" y="6198255"/>
            <a:ext cx="105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</a:rPr>
              <a:t>Paper ID </a:t>
            </a:r>
          </a:p>
          <a:p>
            <a:pPr algn="ctr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number</a:t>
            </a:r>
            <a:r>
              <a:rPr lang="en-GB" sz="1400" b="1" dirty="0">
                <a:solidFill>
                  <a:srgbClr val="00009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4206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3D986-44E5-4D26-B7D2-420CC2A9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/>
              <a:t>Me</a:t>
            </a:r>
            <a:r>
              <a:rPr lang="en-GB" altLang="pt-PT" sz="3600" b="1" dirty="0"/>
              <a:t>thod of Analysis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5FB6F2-B30E-40AB-A9C3-9FA0C00FE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00B050"/>
              </a:buClr>
            </a:pPr>
            <a:r>
              <a:rPr lang="en-GB" dirty="0">
                <a:cs typeface="Cambria"/>
              </a:rPr>
              <a:t>Hypo</a:t>
            </a:r>
            <a:r>
              <a:rPr lang="en-GB" altLang="pt-PT" dirty="0">
                <a:cs typeface="Cambria"/>
              </a:rPr>
              <a:t>theses</a:t>
            </a:r>
            <a:endParaRPr lang="en-GB" dirty="0">
              <a:cs typeface="Cambria"/>
            </a:endParaRPr>
          </a:p>
          <a:p>
            <a:pPr algn="just">
              <a:buClr>
                <a:srgbClr val="00B050"/>
              </a:buClr>
            </a:pPr>
            <a:r>
              <a:rPr lang="en-GB" dirty="0">
                <a:cs typeface="Cambria"/>
              </a:rPr>
              <a:t>Formula</a:t>
            </a:r>
            <a:r>
              <a:rPr lang="en-GB" altLang="pt-PT" dirty="0">
                <a:cs typeface="Cambria"/>
              </a:rPr>
              <a:t>tion</a:t>
            </a:r>
          </a:p>
          <a:p>
            <a:pPr lvl="1" algn="just">
              <a:buClr>
                <a:srgbClr val="00B050"/>
              </a:buClr>
            </a:pPr>
            <a:r>
              <a:rPr lang="en-GB" dirty="0">
                <a:cs typeface="Cambria"/>
              </a:rPr>
              <a:t>(avoid </a:t>
            </a:r>
            <a:r>
              <a:rPr lang="en-GB" altLang="pt-PT" dirty="0">
                <a:cs typeface="Cambria"/>
              </a:rPr>
              <a:t>the inclusion of too many equations)</a:t>
            </a:r>
          </a:p>
          <a:p>
            <a:pPr lvl="1" algn="just">
              <a:buClr>
                <a:srgbClr val="00B050"/>
              </a:buClr>
            </a:pPr>
            <a:r>
              <a:rPr lang="en-GB" altLang="pt-PT" dirty="0">
                <a:cs typeface="Cambria"/>
              </a:rPr>
              <a:t>(explain the symbols used)</a:t>
            </a:r>
          </a:p>
          <a:p>
            <a:pPr algn="just">
              <a:buClr>
                <a:srgbClr val="00B050"/>
              </a:buClr>
            </a:pPr>
            <a:r>
              <a:rPr lang="en-GB" dirty="0">
                <a:cs typeface="Cambria"/>
              </a:rPr>
              <a:t>Formula</a:t>
            </a:r>
            <a:r>
              <a:rPr lang="en-GB" altLang="pt-PT" dirty="0">
                <a:cs typeface="Cambria"/>
              </a:rPr>
              <a:t>tion</a:t>
            </a:r>
          </a:p>
          <a:p>
            <a:pPr marL="742950" lvl="2" indent="-342900" algn="just">
              <a:buClr>
                <a:srgbClr val="00B050"/>
              </a:buClr>
            </a:pPr>
            <a:r>
              <a:rPr lang="en-GB" dirty="0">
                <a:cs typeface="Cambria"/>
              </a:rPr>
              <a:t>(highligh</a:t>
            </a:r>
            <a:r>
              <a:rPr lang="en-GB" altLang="pt-PT" dirty="0">
                <a:cs typeface="Cambria"/>
              </a:rPr>
              <a:t>t the main novelties of the proposed approach)</a:t>
            </a:r>
          </a:p>
          <a:p>
            <a:pPr algn="just">
              <a:buClr>
                <a:srgbClr val="00B050"/>
              </a:buClr>
            </a:pPr>
            <a:endParaRPr lang="en-GB" altLang="pt-PT" dirty="0">
              <a:cs typeface="Cambria"/>
            </a:endParaRPr>
          </a:p>
          <a:p>
            <a:pPr algn="just">
              <a:buClr>
                <a:srgbClr val="0000FF"/>
              </a:buClr>
            </a:pPr>
            <a:endParaRPr lang="en-GB" dirty="0">
              <a:cs typeface="Cambria"/>
            </a:endParaRPr>
          </a:p>
          <a:p>
            <a:endParaRPr lang="ro-RO" dirty="0"/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56DF3B56-1089-4FD9-BBE6-4EBB2032027B}"/>
              </a:ext>
            </a:extLst>
          </p:cNvPr>
          <p:cNvSpPr txBox="1"/>
          <p:nvPr/>
        </p:nvSpPr>
        <p:spPr>
          <a:xfrm>
            <a:off x="0" y="6198255"/>
            <a:ext cx="105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</a:rPr>
              <a:t>Paper ID </a:t>
            </a:r>
          </a:p>
          <a:p>
            <a:pPr algn="ctr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number</a:t>
            </a:r>
            <a:r>
              <a:rPr lang="en-GB" sz="1400" b="1" dirty="0">
                <a:solidFill>
                  <a:srgbClr val="00009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87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CD4E2-74BF-465E-B113-E507F6D21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1A36F-48E4-43F8-B322-B075FB4AC1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00B050"/>
              </a:buClr>
            </a:pPr>
            <a:r>
              <a:rPr lang="en-GB" sz="1800" dirty="0">
                <a:cs typeface="Cambria"/>
              </a:rPr>
              <a:t>Graphs/</a:t>
            </a:r>
            <a:r>
              <a:rPr lang="en-GB" altLang="pt-PT" sz="1800" dirty="0">
                <a:cs typeface="Cambria"/>
              </a:rPr>
              <a:t>tables</a:t>
            </a:r>
            <a:endParaRPr lang="en-GB" sz="1800" dirty="0">
              <a:cs typeface="Cambria"/>
            </a:endParaRPr>
          </a:p>
          <a:p>
            <a:pPr algn="just">
              <a:buClr>
                <a:srgbClr val="00B050"/>
              </a:buClr>
            </a:pPr>
            <a:r>
              <a:rPr lang="en-GB" sz="1800" dirty="0">
                <a:cs typeface="Cambria"/>
              </a:rPr>
              <a:t>Commen</a:t>
            </a:r>
            <a:r>
              <a:rPr lang="en-GB" altLang="pt-PT" sz="1800" dirty="0">
                <a:cs typeface="Cambria"/>
              </a:rPr>
              <a:t>ts</a:t>
            </a:r>
            <a:endParaRPr lang="en-GB" sz="1800" dirty="0">
              <a:cs typeface="Cambria"/>
            </a:endParaRPr>
          </a:p>
          <a:p>
            <a:endParaRPr lang="ro-RO" dirty="0"/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A07361DF-EB6A-41A6-BE5A-89D895D064D3}"/>
              </a:ext>
            </a:extLst>
          </p:cNvPr>
          <p:cNvSpPr txBox="1"/>
          <p:nvPr/>
        </p:nvSpPr>
        <p:spPr>
          <a:xfrm>
            <a:off x="0" y="6198255"/>
            <a:ext cx="105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</a:rPr>
              <a:t>Paper ID </a:t>
            </a:r>
          </a:p>
          <a:p>
            <a:pPr algn="ctr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number</a:t>
            </a:r>
            <a:r>
              <a:rPr lang="en-GB" sz="1400" b="1" dirty="0">
                <a:solidFill>
                  <a:srgbClr val="00009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5991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3FD56-0ED2-4AD6-9C58-F0CC5C03C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Discussion</a:t>
            </a:r>
            <a:endParaRPr lang="ro-R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BBD1C-00A3-4DD4-A7D2-387BBEBCF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rgbClr val="00B050"/>
              </a:buClr>
            </a:pPr>
            <a:r>
              <a:rPr lang="en-GB" sz="1800" dirty="0">
                <a:cs typeface="Cambria"/>
              </a:rPr>
              <a:t>Graphs/</a:t>
            </a:r>
            <a:r>
              <a:rPr lang="en-GB" altLang="pt-PT" sz="1800" dirty="0">
                <a:cs typeface="Cambria"/>
              </a:rPr>
              <a:t>tables</a:t>
            </a:r>
            <a:endParaRPr lang="en-GB" sz="1800" dirty="0">
              <a:cs typeface="Cambria"/>
            </a:endParaRPr>
          </a:p>
          <a:p>
            <a:pPr algn="just">
              <a:buClr>
                <a:srgbClr val="00B050"/>
              </a:buClr>
            </a:pPr>
            <a:r>
              <a:rPr lang="en-GB" sz="1800" dirty="0">
                <a:cs typeface="Cambria"/>
              </a:rPr>
              <a:t>Commen</a:t>
            </a:r>
            <a:r>
              <a:rPr lang="en-GB" altLang="pt-PT" sz="1800" dirty="0">
                <a:cs typeface="Cambria"/>
              </a:rPr>
              <a:t>ts</a:t>
            </a:r>
          </a:p>
          <a:p>
            <a:pPr algn="just">
              <a:buClr>
                <a:srgbClr val="00B050"/>
              </a:buClr>
            </a:pPr>
            <a:endParaRPr lang="en-GB" sz="1800" dirty="0">
              <a:cs typeface="Cambria"/>
            </a:endParaRPr>
          </a:p>
          <a:p>
            <a:endParaRPr lang="ro-RO" dirty="0"/>
          </a:p>
        </p:txBody>
      </p:sp>
      <p:sp>
        <p:nvSpPr>
          <p:cNvPr id="5" name="CasellaDiTesto 7">
            <a:extLst>
              <a:ext uri="{FF2B5EF4-FFF2-40B4-BE49-F238E27FC236}">
                <a16:creationId xmlns:a16="http://schemas.microsoft.com/office/drawing/2014/main" id="{41451652-B36B-49B2-9C98-AB443FF4CBA7}"/>
              </a:ext>
            </a:extLst>
          </p:cNvPr>
          <p:cNvSpPr txBox="1"/>
          <p:nvPr/>
        </p:nvSpPr>
        <p:spPr>
          <a:xfrm>
            <a:off x="0" y="6198255"/>
            <a:ext cx="1055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B050"/>
                </a:solidFill>
              </a:rPr>
              <a:t>Paper ID </a:t>
            </a:r>
          </a:p>
          <a:p>
            <a:pPr algn="ctr"/>
            <a:r>
              <a:rPr lang="en-GB" sz="1400" dirty="0">
                <a:solidFill>
                  <a:schemeClr val="bg1">
                    <a:lumMod val="65000"/>
                  </a:schemeClr>
                </a:solidFill>
              </a:rPr>
              <a:t>number</a:t>
            </a:r>
            <a:r>
              <a:rPr lang="en-GB" sz="1400" b="1" dirty="0">
                <a:solidFill>
                  <a:srgbClr val="00009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8678182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Custom 5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44947B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52</TotalTime>
  <Words>150</Words>
  <Application>Microsoft Office PowerPoint</Application>
  <PresentationFormat>Widescreen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Cambria</vt:lpstr>
      <vt:lpstr>Wingdings</vt:lpstr>
      <vt:lpstr>Wingdings 2</vt:lpstr>
      <vt:lpstr>Frame</vt:lpstr>
      <vt:lpstr>Title</vt:lpstr>
      <vt:lpstr>Introduction</vt:lpstr>
      <vt:lpstr>Motivation</vt:lpstr>
      <vt:lpstr>New Contributions</vt:lpstr>
      <vt:lpstr>Method of Analysis</vt:lpstr>
      <vt:lpstr>Results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MediTech 2020 Template</dc:title>
  <dc:creator>Anca Nicu</dc:creator>
  <cp:lastModifiedBy>Rodica</cp:lastModifiedBy>
  <cp:revision>8</cp:revision>
  <dcterms:created xsi:type="dcterms:W3CDTF">2020-10-04T16:42:04Z</dcterms:created>
  <dcterms:modified xsi:type="dcterms:W3CDTF">2024-09-18T12:58:54Z</dcterms:modified>
</cp:coreProperties>
</file>